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73" r:id="rId5"/>
    <p:sldId id="259" r:id="rId6"/>
    <p:sldId id="274" r:id="rId7"/>
    <p:sldId id="275" r:id="rId8"/>
    <p:sldId id="272" r:id="rId9"/>
  </p:sldIdLst>
  <p:sldSz cx="24380825" cy="13714413"/>
  <p:notesSz cx="6858000" cy="9144000"/>
  <p:defaultTextStyle>
    <a:defPPr>
      <a:defRPr lang="en-US"/>
    </a:defPPr>
    <a:lvl1pPr marL="0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1pPr>
    <a:lvl2pPr marL="914127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2pPr>
    <a:lvl3pPr marL="1828252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3pPr>
    <a:lvl4pPr marL="2742379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4pPr>
    <a:lvl5pPr marL="3656503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5pPr>
    <a:lvl6pPr marL="4570628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6pPr>
    <a:lvl7pPr marL="5484755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7pPr>
    <a:lvl8pPr marL="6398880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8pPr>
    <a:lvl9pPr marL="7313007" algn="l" defTabSz="1828252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3C74"/>
    <a:srgbClr val="3EAF79"/>
    <a:srgbClr val="D8222C"/>
    <a:srgbClr val="FF0016"/>
    <a:srgbClr val="003096"/>
    <a:srgbClr val="20D1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8948" autoAdjust="0"/>
    <p:restoredTop sz="94661" autoAdjust="0"/>
  </p:normalViewPr>
  <p:slideViewPr>
    <p:cSldViewPr snapToGrid="0">
      <p:cViewPr varScale="1">
        <p:scale>
          <a:sx n="43" d="100"/>
          <a:sy n="43" d="100"/>
        </p:scale>
        <p:origin x="-768" y="-132"/>
      </p:cViewPr>
      <p:guideLst>
        <p:guide orient="horz" pos="4319"/>
        <p:guide pos="76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950"/>
    </p:cViewPr>
  </p:sorterViewPr>
  <p:notesViewPr>
    <p:cSldViewPr snapToGrid="0" showGuides="1">
      <p:cViewPr varScale="1">
        <p:scale>
          <a:sx n="84" d="100"/>
          <a:sy n="84" d="100"/>
        </p:scale>
        <p:origin x="-37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50EABC-0E90-46DD-9343-CF4A28E2F9B4}" type="datetime1">
              <a:rPr lang="en-GB" smtClean="0"/>
              <a:pPr/>
              <a:t>15/12/2020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7DFC9-24E8-442D-BDAD-54B920CFC19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00184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EB7620-DA51-4717-8D11-572CE040A1E1}" type="datetime1">
              <a:rPr lang="en-GB" smtClean="0"/>
              <a:pPr/>
              <a:t>15/12/2020</a:t>
            </a:fld>
            <a:endParaRPr lang="en-GB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A259D-87B2-48A8-8896-0559A1CBD78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46010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127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252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2379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6503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0628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4755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8880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007" algn="l" defTabSz="18282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64E9D7A-253D-4C3C-81CC-4D59710B76AB}" type="datetime1">
              <a:rPr lang="en-GB" smtClean="0"/>
              <a:pPr/>
              <a:t>15/12/2020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EEB7620-DA51-4717-8D11-572CE040A1E1}" type="datetime1">
              <a:rPr lang="en-GB" smtClean="0"/>
              <a:pPr/>
              <a:t>15/12/2020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9830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A259D-87B2-48A8-8896-0559A1CBD787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F0E9C7D-234F-48CC-A7B2-A8F36F32C9BC}" type="datetime1">
              <a:rPr lang="en-GB" smtClean="0"/>
              <a:pPr/>
              <a:t>15/12/2020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260157" y="6382328"/>
            <a:ext cx="18332511" cy="1231106"/>
          </a:xfrm>
        </p:spPr>
        <p:txBody>
          <a:bodyPr wrap="square" lIns="0" tIns="0" rIns="0" bIns="0" anchor="ctr">
            <a:spAutoFit/>
          </a:bodyPr>
          <a:lstStyle>
            <a:lvl1pPr algn="l">
              <a:defRPr sz="8000">
                <a:solidFill>
                  <a:srgbClr val="0F3C74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19136392" y="12705989"/>
            <a:ext cx="3985698" cy="461665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defRPr sz="2400">
                <a:solidFill>
                  <a:schemeClr val="dk2"/>
                </a:solidFill>
              </a:defRPr>
            </a:lvl1pPr>
          </a:lstStyle>
          <a:p>
            <a:r>
              <a:rPr lang="pt-PT" smtClean="0"/>
              <a:t>24-09-2018</a:t>
            </a:r>
            <a:endParaRPr lang="nb-NO" dirty="0"/>
          </a:p>
        </p:txBody>
      </p:sp>
      <p:sp>
        <p:nvSpPr>
          <p:cNvPr id="13" name="Plassholder f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260157" y="12153389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 err="1"/>
              <a:t>Name</a:t>
            </a:r>
            <a:endParaRPr lang="en-GB" dirty="0"/>
          </a:p>
        </p:txBody>
      </p:sp>
      <p:sp>
        <p:nvSpPr>
          <p:cNvPr id="14" name="Plassholder f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1260157" y="12707725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en-GB" dirty="0"/>
          </a:p>
        </p:txBody>
      </p:sp>
      <p:sp>
        <p:nvSpPr>
          <p:cNvPr id="17" name="Plassholder for tekst 12"/>
          <p:cNvSpPr>
            <a:spLocks noGrp="1"/>
          </p:cNvSpPr>
          <p:nvPr>
            <p:ph type="body" sz="quarter" idx="15" hasCustomPrompt="1"/>
          </p:nvPr>
        </p:nvSpPr>
        <p:spPr>
          <a:xfrm>
            <a:off x="10200074" y="12146546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/>
              <a:t>Office</a:t>
            </a:r>
            <a:endParaRPr lang="en-GB" dirty="0"/>
          </a:p>
        </p:txBody>
      </p:sp>
      <p:sp>
        <p:nvSpPr>
          <p:cNvPr id="18" name="Plassholder for tekst 12"/>
          <p:cNvSpPr>
            <a:spLocks noGrp="1"/>
          </p:cNvSpPr>
          <p:nvPr>
            <p:ph type="body" sz="quarter" idx="16" hasCustomPrompt="1"/>
          </p:nvPr>
        </p:nvSpPr>
        <p:spPr>
          <a:xfrm>
            <a:off x="10200075" y="12705989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dk2"/>
                </a:solidFill>
              </a:defRPr>
            </a:lvl1pPr>
          </a:lstStyle>
          <a:p>
            <a:pPr lvl="0"/>
            <a:r>
              <a:rPr lang="nb-NO" dirty="0"/>
              <a:t>Company</a:t>
            </a:r>
            <a:endParaRPr lang="en-GB" dirty="0"/>
          </a:p>
        </p:txBody>
      </p:sp>
      <p:pic>
        <p:nvPicPr>
          <p:cNvPr id="11" name="Bild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157" y="684923"/>
            <a:ext cx="2386994" cy="1673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559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iagram 1"/>
          <p:cNvSpPr>
            <a:spLocks noGrp="1"/>
          </p:cNvSpPr>
          <p:nvPr>
            <p:ph type="chart" sz="quarter" idx="11" hasCustomPrompt="1"/>
          </p:nvPr>
        </p:nvSpPr>
        <p:spPr>
          <a:xfrm>
            <a:off x="5742718" y="1168400"/>
            <a:ext cx="17375190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the icon to add a chart</a:t>
            </a:r>
          </a:p>
        </p:txBody>
      </p:sp>
      <p:sp>
        <p:nvSpPr>
          <p:cNvPr id="6" name="Plassholder for innhold 2"/>
          <p:cNvSpPr>
            <a:spLocks noGrp="1"/>
          </p:cNvSpPr>
          <p:nvPr>
            <p:ph idx="12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8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0F3C74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8680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diagram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iagram 1"/>
          <p:cNvSpPr>
            <a:spLocks noGrp="1"/>
          </p:cNvSpPr>
          <p:nvPr>
            <p:ph type="chart" sz="quarter" idx="11" hasCustomPrompt="1"/>
          </p:nvPr>
        </p:nvSpPr>
        <p:spPr>
          <a:xfrm>
            <a:off x="5742718" y="1168400"/>
            <a:ext cx="17375190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the icon to add a chart</a:t>
            </a:r>
          </a:p>
        </p:txBody>
      </p:sp>
      <p:sp>
        <p:nvSpPr>
          <p:cNvPr id="6" name="Plassholder for innhold 2"/>
          <p:cNvSpPr>
            <a:spLocks noGrp="1"/>
          </p:cNvSpPr>
          <p:nvPr>
            <p:ph idx="12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8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D8222C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2626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tab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abell 1"/>
          <p:cNvSpPr>
            <a:spLocks noGrp="1"/>
          </p:cNvSpPr>
          <p:nvPr>
            <p:ph type="tbl" sz="quarter" idx="12" hasCustomPrompt="1"/>
          </p:nvPr>
        </p:nvSpPr>
        <p:spPr>
          <a:xfrm>
            <a:off x="5742718" y="1168400"/>
            <a:ext cx="17375191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on the icon to add a table</a:t>
            </a:r>
          </a:p>
        </p:txBody>
      </p:sp>
      <p:sp>
        <p:nvSpPr>
          <p:cNvPr id="8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0F3C74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6584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tabell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abell 1"/>
          <p:cNvSpPr>
            <a:spLocks noGrp="1"/>
          </p:cNvSpPr>
          <p:nvPr>
            <p:ph type="tbl" sz="quarter" idx="12" hasCustomPrompt="1"/>
          </p:nvPr>
        </p:nvSpPr>
        <p:spPr>
          <a:xfrm>
            <a:off x="5742718" y="1168400"/>
            <a:ext cx="17375191" cy="111111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en-GB" dirty="0"/>
              <a:t>Click on the icon to add a table</a:t>
            </a:r>
          </a:p>
        </p:txBody>
      </p:sp>
      <p:sp>
        <p:nvSpPr>
          <p:cNvPr id="8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C00000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945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loverskrift Orange"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157" y="5633541"/>
            <a:ext cx="21028462" cy="1384995"/>
          </a:xfrm>
        </p:spPr>
        <p:txBody>
          <a:bodyPr anchor="ctr"/>
          <a:lstStyle>
            <a:lvl1pPr>
              <a:defRPr sz="9000">
                <a:solidFill>
                  <a:schemeClr val="lt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Line 14"/>
          <p:cNvSpPr>
            <a:spLocks noChangeShapeType="1"/>
          </p:cNvSpPr>
          <p:nvPr userDrawn="1"/>
        </p:nvSpPr>
        <p:spPr bwMode="auto">
          <a:xfrm>
            <a:off x="2455863" y="13065857"/>
            <a:ext cx="21924962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7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204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loverskrift Grønn">
    <p:bg>
      <p:bgPr>
        <a:solidFill>
          <a:srgbClr val="3EAF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157" y="5633541"/>
            <a:ext cx="21028462" cy="1384995"/>
          </a:xfrm>
        </p:spPr>
        <p:txBody>
          <a:bodyPr anchor="ctr"/>
          <a:lstStyle>
            <a:lvl1pPr>
              <a:defRPr sz="9000">
                <a:solidFill>
                  <a:schemeClr val="lt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Line 14"/>
          <p:cNvSpPr>
            <a:spLocks noChangeShapeType="1"/>
          </p:cNvSpPr>
          <p:nvPr userDrawn="1"/>
        </p:nvSpPr>
        <p:spPr bwMode="auto">
          <a:xfrm>
            <a:off x="2455863" y="13065857"/>
            <a:ext cx="21924962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7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927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loverskrift Blå">
    <p:bg>
      <p:bgPr>
        <a:solidFill>
          <a:srgbClr val="0F3C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157" y="5633541"/>
            <a:ext cx="21028462" cy="1384995"/>
          </a:xfrm>
        </p:spPr>
        <p:txBody>
          <a:bodyPr anchor="ctr"/>
          <a:lstStyle>
            <a:lvl1pPr>
              <a:defRPr sz="9000">
                <a:solidFill>
                  <a:schemeClr val="lt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Line 13"/>
          <p:cNvSpPr>
            <a:spLocks noChangeShapeType="1"/>
          </p:cNvSpPr>
          <p:nvPr userDrawn="1"/>
        </p:nvSpPr>
        <p:spPr bwMode="auto">
          <a:xfrm>
            <a:off x="2062163" y="13065857"/>
            <a:ext cx="3937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Line 14"/>
          <p:cNvSpPr>
            <a:spLocks noChangeShapeType="1"/>
          </p:cNvSpPr>
          <p:nvPr userDrawn="1"/>
        </p:nvSpPr>
        <p:spPr bwMode="auto">
          <a:xfrm>
            <a:off x="2455863" y="13065857"/>
            <a:ext cx="21924962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7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4121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ks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260157" y="3543261"/>
            <a:ext cx="18332511" cy="1231106"/>
          </a:xfrm>
        </p:spPr>
        <p:txBody>
          <a:bodyPr wrap="square" lIns="0" tIns="0" rIns="0" bIns="0" anchor="ctr">
            <a:spAutoFit/>
          </a:bodyPr>
          <a:lstStyle>
            <a:lvl1pPr algn="l">
              <a:defRPr sz="8000" b="1">
                <a:solidFill>
                  <a:schemeClr val="bg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Plassholder for tekst 6"/>
          <p:cNvSpPr>
            <a:spLocks noGrp="1"/>
          </p:cNvSpPr>
          <p:nvPr>
            <p:ph type="body" sz="quarter" idx="10" hasCustomPrompt="1"/>
          </p:nvPr>
        </p:nvSpPr>
        <p:spPr>
          <a:xfrm>
            <a:off x="1260474" y="5161524"/>
            <a:ext cx="18332193" cy="2154238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  <a:lvl2pPr marL="914263" indent="0">
              <a:buNone/>
              <a:defRPr b="1">
                <a:solidFill>
                  <a:schemeClr val="bg1"/>
                </a:solidFill>
              </a:defRPr>
            </a:lvl2pPr>
            <a:lvl3pPr marL="1828526" indent="0">
              <a:buNone/>
              <a:defRPr b="1">
                <a:solidFill>
                  <a:schemeClr val="bg1"/>
                </a:solidFill>
              </a:defRPr>
            </a:lvl3pPr>
            <a:lvl4pPr marL="2742789" indent="0">
              <a:buNone/>
              <a:defRPr b="1">
                <a:solidFill>
                  <a:schemeClr val="bg1"/>
                </a:solidFill>
              </a:defRPr>
            </a:lvl4pPr>
            <a:lvl5pPr marL="3657052" indent="0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pic>
        <p:nvPicPr>
          <p:cNvPr id="6" name="Bild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157" y="679210"/>
            <a:ext cx="2386994" cy="167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64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 med bakgrunnsbil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260157" y="6382328"/>
            <a:ext cx="18332511" cy="1231106"/>
          </a:xfrm>
        </p:spPr>
        <p:txBody>
          <a:bodyPr wrap="square" lIns="0" tIns="0" rIns="0" bIns="0" anchor="ctr">
            <a:spAutoFit/>
          </a:bodyPr>
          <a:lstStyle>
            <a:lvl1pPr algn="l">
              <a:defRPr sz="8000">
                <a:solidFill>
                  <a:schemeClr val="bg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19136392" y="12705989"/>
            <a:ext cx="3985698" cy="461665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pt-PT" smtClean="0"/>
              <a:t>24-09-2018</a:t>
            </a:r>
            <a:endParaRPr lang="nb-NO" dirty="0"/>
          </a:p>
        </p:txBody>
      </p:sp>
      <p:sp>
        <p:nvSpPr>
          <p:cNvPr id="13" name="Plassholder for teks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260157" y="12153389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Name</a:t>
            </a:r>
            <a:endParaRPr lang="en-GB" dirty="0"/>
          </a:p>
        </p:txBody>
      </p:sp>
      <p:sp>
        <p:nvSpPr>
          <p:cNvPr id="14" name="Plassholder f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1260157" y="12707725"/>
            <a:ext cx="4220063" cy="461665"/>
          </a:xfrm>
        </p:spPr>
        <p:txBody>
          <a:bodyPr anchor="b">
            <a:spAutoFit/>
          </a:bodyPr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err="1"/>
              <a:t>Title</a:t>
            </a:r>
            <a:endParaRPr lang="en-GB" dirty="0"/>
          </a:p>
        </p:txBody>
      </p:sp>
      <p:sp>
        <p:nvSpPr>
          <p:cNvPr id="17" name="Plassholder for tekst 12"/>
          <p:cNvSpPr>
            <a:spLocks noGrp="1"/>
          </p:cNvSpPr>
          <p:nvPr>
            <p:ph type="body" sz="quarter" idx="15" hasCustomPrompt="1"/>
          </p:nvPr>
        </p:nvSpPr>
        <p:spPr>
          <a:xfrm>
            <a:off x="10200074" y="12146546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Office</a:t>
            </a:r>
            <a:endParaRPr lang="en-GB" dirty="0"/>
          </a:p>
        </p:txBody>
      </p:sp>
      <p:sp>
        <p:nvSpPr>
          <p:cNvPr id="18" name="Plassholder for tekst 12"/>
          <p:cNvSpPr>
            <a:spLocks noGrp="1"/>
          </p:cNvSpPr>
          <p:nvPr>
            <p:ph type="body" sz="quarter" idx="16" hasCustomPrompt="1"/>
          </p:nvPr>
        </p:nvSpPr>
        <p:spPr>
          <a:xfrm>
            <a:off x="10200075" y="12705989"/>
            <a:ext cx="6767125" cy="461665"/>
          </a:xfrm>
        </p:spPr>
        <p:txBody>
          <a:bodyPr wrap="square" anchor="b">
            <a:spAutoFit/>
          </a:bodyPr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Company</a:t>
            </a:r>
            <a:endParaRPr lang="en-GB" dirty="0"/>
          </a:p>
        </p:txBody>
      </p:sp>
      <p:pic>
        <p:nvPicPr>
          <p:cNvPr id="5" name="Bild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157" y="679210"/>
            <a:ext cx="2386994" cy="167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077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F3C74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86" y="3091543"/>
            <a:ext cx="21861705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0" hasCustomPrompt="1"/>
          </p:nvPr>
        </p:nvSpPr>
        <p:spPr>
          <a:xfrm>
            <a:off x="1259560" y="2630802"/>
            <a:ext cx="21861704" cy="461665"/>
          </a:xfrm>
        </p:spPr>
        <p:txBody>
          <a:bodyPr>
            <a:spAutoFit/>
          </a:bodyPr>
          <a:lstStyle>
            <a:lvl1pPr marL="0" indent="0">
              <a:buNone/>
              <a:defRPr b="1">
                <a:solidFill>
                  <a:srgbClr val="0F3C74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9579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D8222C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86" y="3091543"/>
            <a:ext cx="21861705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0" hasCustomPrompt="1"/>
          </p:nvPr>
        </p:nvSpPr>
        <p:spPr>
          <a:xfrm>
            <a:off x="1259560" y="2630802"/>
            <a:ext cx="21861704" cy="461665"/>
          </a:xfrm>
        </p:spPr>
        <p:txBody>
          <a:bodyPr>
            <a:spAutoFit/>
          </a:bodyPr>
          <a:lstStyle>
            <a:lvl1pPr marL="0" indent="0">
              <a:buNone/>
              <a:defRPr b="1">
                <a:solidFill>
                  <a:srgbClr val="D8222C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7428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innhold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14689837" y="-1"/>
            <a:ext cx="9690988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14689837" y="-1"/>
            <a:ext cx="9690988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387" y="1097394"/>
            <a:ext cx="12277305" cy="1077218"/>
          </a:xfrm>
        </p:spPr>
        <p:txBody>
          <a:bodyPr/>
          <a:lstStyle>
            <a:lvl1pPr>
              <a:defRPr>
                <a:solidFill>
                  <a:srgbClr val="0F3C74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8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87" y="3091543"/>
            <a:ext cx="12277306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1" hasCustomPrompt="1"/>
          </p:nvPr>
        </p:nvSpPr>
        <p:spPr>
          <a:xfrm>
            <a:off x="1259560" y="2630802"/>
            <a:ext cx="12277305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0F3C74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8700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innhold og bild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14689837" y="-1"/>
            <a:ext cx="9690988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14689837" y="-1"/>
            <a:ext cx="9690988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260387" y="1097394"/>
            <a:ext cx="12277305" cy="1077218"/>
          </a:xfrm>
        </p:spPr>
        <p:txBody>
          <a:bodyPr/>
          <a:lstStyle>
            <a:lvl1pPr>
              <a:defRPr>
                <a:solidFill>
                  <a:srgbClr val="D8222C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8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260387" y="3091543"/>
            <a:ext cx="12277306" cy="918798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9" name="Plassholder for tekst 8"/>
          <p:cNvSpPr>
            <a:spLocks noGrp="1"/>
          </p:cNvSpPr>
          <p:nvPr>
            <p:ph type="body" sz="quarter" idx="11" hasCustomPrompt="1"/>
          </p:nvPr>
        </p:nvSpPr>
        <p:spPr>
          <a:xfrm>
            <a:off x="1259560" y="2630802"/>
            <a:ext cx="12277305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D8222C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2741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5742718" y="-1"/>
            <a:ext cx="18638107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5742717" y="-1"/>
            <a:ext cx="18638107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10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11" name="Plassholder for tekst 8"/>
          <p:cNvSpPr>
            <a:spLocks noGrp="1"/>
          </p:cNvSpPr>
          <p:nvPr>
            <p:ph type="body" sz="quarter" idx="12" hasCustomPrompt="1"/>
          </p:nvPr>
        </p:nvSpPr>
        <p:spPr>
          <a:xfrm>
            <a:off x="1260386" y="1167476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0F3C74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7736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d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5742718" y="-1"/>
            <a:ext cx="18638107" cy="13714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0" hasCustomPrompt="1"/>
          </p:nvPr>
        </p:nvSpPr>
        <p:spPr>
          <a:xfrm>
            <a:off x="5742717" y="-1"/>
            <a:ext cx="18638107" cy="1371441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the icon to add picture</a:t>
            </a:r>
          </a:p>
        </p:txBody>
      </p:sp>
      <p:sp>
        <p:nvSpPr>
          <p:cNvPr id="10" name="Plassholder for innhold 2"/>
          <p:cNvSpPr>
            <a:spLocks noGrp="1"/>
          </p:cNvSpPr>
          <p:nvPr>
            <p:ph idx="11" hasCustomPrompt="1"/>
          </p:nvPr>
        </p:nvSpPr>
        <p:spPr>
          <a:xfrm>
            <a:off x="1260386" y="1629141"/>
            <a:ext cx="4010673" cy="10650388"/>
          </a:xfrm>
        </p:spPr>
        <p:txBody>
          <a:bodyPr/>
          <a:lstStyle/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11" name="Plassholder for tekst 8"/>
          <p:cNvSpPr>
            <a:spLocks noGrp="1"/>
          </p:cNvSpPr>
          <p:nvPr>
            <p:ph type="body" sz="quarter" idx="12" hasCustomPrompt="1"/>
          </p:nvPr>
        </p:nvSpPr>
        <p:spPr>
          <a:xfrm>
            <a:off x="1259560" y="1168400"/>
            <a:ext cx="4010673" cy="461665"/>
          </a:xfrm>
        </p:spPr>
        <p:txBody>
          <a:bodyPr wrap="square">
            <a:spAutoFit/>
          </a:bodyPr>
          <a:lstStyle>
            <a:lvl1pPr marL="0" indent="0">
              <a:buNone/>
              <a:defRPr b="1">
                <a:solidFill>
                  <a:srgbClr val="0F3C74"/>
                </a:solidFill>
              </a:defRPr>
            </a:lvl1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4334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ort bil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4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8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0" name="Line 14"/>
          <p:cNvSpPr>
            <a:spLocks noChangeShapeType="1"/>
          </p:cNvSpPr>
          <p:nvPr userDrawn="1"/>
        </p:nvSpPr>
        <p:spPr bwMode="auto">
          <a:xfrm>
            <a:off x="2062163" y="13065857"/>
            <a:ext cx="22318662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51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133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1260386" y="1097394"/>
            <a:ext cx="21861705" cy="107721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260386" y="2647950"/>
            <a:ext cx="21861705" cy="963157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29" name="Rectangle 5"/>
          <p:cNvSpPr>
            <a:spLocks noChangeArrowheads="1"/>
          </p:cNvSpPr>
          <p:nvPr userDrawn="1"/>
        </p:nvSpPr>
        <p:spPr bwMode="auto">
          <a:xfrm>
            <a:off x="1906588" y="12903932"/>
            <a:ext cx="155575" cy="161925"/>
          </a:xfrm>
          <a:prstGeom prst="rect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" name="Freeform 6"/>
          <p:cNvSpPr>
            <a:spLocks/>
          </p:cNvSpPr>
          <p:nvPr userDrawn="1"/>
        </p:nvSpPr>
        <p:spPr bwMode="auto">
          <a:xfrm>
            <a:off x="1433513" y="12903932"/>
            <a:ext cx="158750" cy="161925"/>
          </a:xfrm>
          <a:custGeom>
            <a:avLst/>
            <a:gdLst>
              <a:gd name="T0" fmla="*/ 100 w 100"/>
              <a:gd name="T1" fmla="*/ 102 h 102"/>
              <a:gd name="T2" fmla="*/ 0 w 100"/>
              <a:gd name="T3" fmla="*/ 102 h 102"/>
              <a:gd name="T4" fmla="*/ 0 w 100"/>
              <a:gd name="T5" fmla="*/ 0 h 102"/>
              <a:gd name="T6" fmla="*/ 100 w 100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102">
                <a:moveTo>
                  <a:pt x="100" y="102"/>
                </a:moveTo>
                <a:lnTo>
                  <a:pt x="0" y="102"/>
                </a:lnTo>
                <a:lnTo>
                  <a:pt x="0" y="0"/>
                </a:lnTo>
                <a:lnTo>
                  <a:pt x="100" y="102"/>
                </a:lnTo>
                <a:close/>
              </a:path>
            </a:pathLst>
          </a:cu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Rectangle 7"/>
          <p:cNvSpPr>
            <a:spLocks noChangeArrowheads="1"/>
          </p:cNvSpPr>
          <p:nvPr userDrawn="1"/>
        </p:nvSpPr>
        <p:spPr bwMode="auto">
          <a:xfrm>
            <a:off x="1277938" y="12903932"/>
            <a:ext cx="155575" cy="319088"/>
          </a:xfrm>
          <a:prstGeom prst="rect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" name="Freeform 8"/>
          <p:cNvSpPr>
            <a:spLocks/>
          </p:cNvSpPr>
          <p:nvPr userDrawn="1"/>
        </p:nvSpPr>
        <p:spPr bwMode="auto">
          <a:xfrm>
            <a:off x="1592263" y="12746770"/>
            <a:ext cx="155575" cy="476250"/>
          </a:xfrm>
          <a:custGeom>
            <a:avLst/>
            <a:gdLst>
              <a:gd name="T0" fmla="*/ 0 w 98"/>
              <a:gd name="T1" fmla="*/ 0 h 300"/>
              <a:gd name="T2" fmla="*/ 0 w 98"/>
              <a:gd name="T3" fmla="*/ 201 h 300"/>
              <a:gd name="T4" fmla="*/ 98 w 98"/>
              <a:gd name="T5" fmla="*/ 300 h 300"/>
              <a:gd name="T6" fmla="*/ 98 w 98"/>
              <a:gd name="T7" fmla="*/ 0 h 300"/>
              <a:gd name="T8" fmla="*/ 0 w 98"/>
              <a:gd name="T9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00">
                <a:moveTo>
                  <a:pt x="0" y="0"/>
                </a:moveTo>
                <a:lnTo>
                  <a:pt x="0" y="201"/>
                </a:lnTo>
                <a:lnTo>
                  <a:pt x="98" y="300"/>
                </a:lnTo>
                <a:lnTo>
                  <a:pt x="98" y="0"/>
                </a:lnTo>
                <a:lnTo>
                  <a:pt x="0" y="0"/>
                </a:lnTo>
                <a:close/>
              </a:path>
            </a:pathLst>
          </a:cu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" name="Rectangle 12"/>
          <p:cNvSpPr>
            <a:spLocks noChangeArrowheads="1"/>
          </p:cNvSpPr>
          <p:nvPr userDrawn="1"/>
        </p:nvSpPr>
        <p:spPr bwMode="auto">
          <a:xfrm>
            <a:off x="1747838" y="12589607"/>
            <a:ext cx="158750" cy="476250"/>
          </a:xfrm>
          <a:prstGeom prst="rect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" name="Line 14"/>
          <p:cNvSpPr>
            <a:spLocks noChangeShapeType="1"/>
          </p:cNvSpPr>
          <p:nvPr userDrawn="1"/>
        </p:nvSpPr>
        <p:spPr bwMode="auto">
          <a:xfrm>
            <a:off x="2062163" y="13065857"/>
            <a:ext cx="22318662" cy="0"/>
          </a:xfrm>
          <a:prstGeom prst="line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39" name="Line 15"/>
          <p:cNvSpPr>
            <a:spLocks noChangeShapeType="1"/>
          </p:cNvSpPr>
          <p:nvPr userDrawn="1"/>
        </p:nvSpPr>
        <p:spPr bwMode="auto">
          <a:xfrm>
            <a:off x="6350" y="13065857"/>
            <a:ext cx="1271588" cy="0"/>
          </a:xfrm>
          <a:prstGeom prst="line">
            <a:avLst/>
          </a:prstGeom>
          <a:noFill/>
          <a:ln w="19050" cap="rnd">
            <a:solidFill>
              <a:srgbClr val="1D1E1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354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64" r:id="rId4"/>
    <p:sldLayoutId id="2147483657" r:id="rId5"/>
    <p:sldLayoutId id="2147483665" r:id="rId6"/>
    <p:sldLayoutId id="2147483658" r:id="rId7"/>
    <p:sldLayoutId id="2147483666" r:id="rId8"/>
    <p:sldLayoutId id="2147483659" r:id="rId9"/>
    <p:sldLayoutId id="2147483660" r:id="rId10"/>
    <p:sldLayoutId id="2147483667" r:id="rId11"/>
    <p:sldLayoutId id="2147483661" r:id="rId12"/>
    <p:sldLayoutId id="2147483668" r:id="rId13"/>
    <p:sldLayoutId id="2147483651" r:id="rId14"/>
    <p:sldLayoutId id="2147483669" r:id="rId15"/>
    <p:sldLayoutId id="2147483670" r:id="rId16"/>
    <p:sldLayoutId id="2147483663" r:id="rId17"/>
  </p:sldLayoutIdLst>
  <p:hf sldNum="0" hdr="0" ftr="0"/>
  <p:txStyles>
    <p:titleStyle>
      <a:lvl1pPr algn="l" defTabSz="1828526" rtl="0" eaLnBrk="1" latinLnBrk="0" hangingPunct="1">
        <a:lnSpc>
          <a:spcPct val="100000"/>
        </a:lnSpc>
        <a:spcBef>
          <a:spcPct val="0"/>
        </a:spcBef>
        <a:buNone/>
        <a:defRPr sz="7000" b="1" kern="1200">
          <a:solidFill>
            <a:srgbClr val="0F3C74"/>
          </a:solidFill>
          <a:latin typeface="+mj-lt"/>
          <a:ea typeface="+mj-ea"/>
          <a:cs typeface="+mj-cs"/>
        </a:defRPr>
      </a:lvl1pPr>
    </p:titleStyle>
    <p:bodyStyle>
      <a:lvl1pPr marL="457131" indent="-457131" algn="l" defTabSz="1828526" rtl="0" eaLnBrk="1" latinLnBrk="0" hangingPunct="1">
        <a:lnSpc>
          <a:spcPct val="100000"/>
        </a:lnSpc>
        <a:spcBef>
          <a:spcPts val="2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1pPr>
      <a:lvl2pPr marL="1371394" indent="-457131" algn="l" defTabSz="1828526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2pPr>
      <a:lvl3pPr marL="2285657" indent="-457131" algn="l" defTabSz="1828526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3pPr>
      <a:lvl4pPr marL="3199920" indent="-457131" algn="l" defTabSz="1828526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4pPr>
      <a:lvl5pPr marL="4114183" indent="-457131" algn="l" defTabSz="1828526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dk2"/>
          </a:solidFill>
          <a:latin typeface="+mn-lt"/>
          <a:ea typeface="+mn-ea"/>
          <a:cs typeface="+mn-cs"/>
        </a:defRPr>
      </a:lvl5pPr>
      <a:lvl6pPr marL="5028446" indent="-457131" algn="l" defTabSz="18285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708" indent="-457131" algn="l" defTabSz="18285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971" indent="-457131" algn="l" defTabSz="18285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1234" indent="-457131" algn="l" defTabSz="18285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263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526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789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7051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1314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577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840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4103" algn="l" defTabSz="1828526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ctrTitle"/>
          </p:nvPr>
        </p:nvSpPr>
        <p:spPr>
          <a:xfrm>
            <a:off x="1260157" y="4293575"/>
            <a:ext cx="18332511" cy="2462213"/>
          </a:xfrm>
        </p:spPr>
        <p:txBody>
          <a:bodyPr/>
          <a:lstStyle/>
          <a:p>
            <a:r>
              <a:rPr lang="pt-PT" dirty="0" smtClean="0"/>
              <a:t>Sistema Estatístico Nacional sobre Igualdade de Género</a:t>
            </a:r>
            <a:endParaRPr lang="pt-PT" dirty="0"/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0"/>
          </p:nvPr>
        </p:nvSpPr>
        <p:spPr>
          <a:xfrm>
            <a:off x="19949192" y="12613656"/>
            <a:ext cx="3985698" cy="553998"/>
          </a:xfrm>
        </p:spPr>
        <p:txBody>
          <a:bodyPr/>
          <a:lstStyle/>
          <a:p>
            <a:r>
              <a:rPr lang="pt-PT" smtClean="0"/>
              <a:t>24-09-2018</a:t>
            </a:r>
            <a:endParaRPr lang="nb-NO" dirty="0"/>
          </a:p>
        </p:txBody>
      </p:sp>
      <p:pic>
        <p:nvPicPr>
          <p:cNvPr id="1026" name="Picture 2" descr="ine_logo_secundario_cores_491x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1633200"/>
            <a:ext cx="99631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415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209357" y="3709375"/>
            <a:ext cx="18332511" cy="2462213"/>
          </a:xfrm>
        </p:spPr>
        <p:txBody>
          <a:bodyPr/>
          <a:lstStyle/>
          <a:p>
            <a:r>
              <a:rPr lang="pt-PT" dirty="0" smtClean="0"/>
              <a:t>Sistema Estatístico Nacional sobre Igualdade de Género</a:t>
            </a:r>
            <a:endParaRPr lang="pt-PT" dirty="0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>
          <a:xfrm>
            <a:off x="20406392" y="12664456"/>
            <a:ext cx="3985698" cy="553998"/>
          </a:xfrm>
        </p:spPr>
        <p:txBody>
          <a:bodyPr/>
          <a:lstStyle/>
          <a:p>
            <a:r>
              <a:rPr lang="pt-PT" b="1" smtClean="0"/>
              <a:t>24-09-2018</a:t>
            </a:r>
            <a:endParaRPr lang="nb-NO" b="1" dirty="0"/>
          </a:p>
        </p:txBody>
      </p:sp>
      <p:pic>
        <p:nvPicPr>
          <p:cNvPr id="8" name="Picture 2" descr="ine_logo_secundario_cores_491x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9800" y="12369800"/>
            <a:ext cx="99631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609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260386" y="558785"/>
            <a:ext cx="21861705" cy="2154436"/>
          </a:xfrm>
        </p:spPr>
        <p:txBody>
          <a:bodyPr/>
          <a:lstStyle/>
          <a:p>
            <a:r>
              <a:rPr lang="pt-PT" dirty="0" smtClean="0"/>
              <a:t>Sistema Estatístico Nacional sobre Igualdade de Género</a:t>
            </a:r>
            <a:endParaRPr lang="pt-PT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06686" y="3592276"/>
            <a:ext cx="18615405" cy="7336971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Font typeface="Symbol" pitchFamily="18" charset="2"/>
              <a:buChar char="-"/>
            </a:pPr>
            <a:r>
              <a:rPr lang="pt-PT" sz="4000" b="1" dirty="0" smtClean="0"/>
              <a:t>Base de Dados de Género no Portal do INE: desafios e necessidades de informação</a:t>
            </a:r>
          </a:p>
          <a:p>
            <a:pPr>
              <a:lnSpc>
                <a:spcPct val="150000"/>
              </a:lnSpc>
              <a:buFont typeface="Symbol" pitchFamily="18" charset="2"/>
              <a:buChar char="-"/>
            </a:pPr>
            <a:r>
              <a:rPr lang="pt-PT" sz="4000" b="1" dirty="0" smtClean="0"/>
              <a:t>Projeto “Sistema Estatístico Nacional sobre Igualdade de Género”:</a:t>
            </a:r>
          </a:p>
          <a:p>
            <a:pPr lvl="1">
              <a:lnSpc>
                <a:spcPct val="150000"/>
              </a:lnSpc>
              <a:buFont typeface="Symbol" pitchFamily="18" charset="2"/>
              <a:buChar char="-"/>
            </a:pPr>
            <a:r>
              <a:rPr lang="pt-PT" sz="4000" dirty="0" smtClean="0"/>
              <a:t>Revisão do Dossier de Género</a:t>
            </a:r>
          </a:p>
          <a:p>
            <a:pPr lvl="1">
              <a:lnSpc>
                <a:spcPct val="150000"/>
              </a:lnSpc>
              <a:buFont typeface="Symbol" pitchFamily="18" charset="2"/>
              <a:buChar char="-"/>
            </a:pPr>
            <a:r>
              <a:rPr lang="pt-PT" sz="4000" dirty="0" smtClean="0"/>
              <a:t>Desenho e implementação do Inquérito à Fecundidade</a:t>
            </a:r>
          </a:p>
          <a:p>
            <a:pPr lvl="1">
              <a:lnSpc>
                <a:spcPct val="150000"/>
              </a:lnSpc>
              <a:buFont typeface="Symbol" pitchFamily="18" charset="2"/>
              <a:buChar char="-"/>
            </a:pPr>
            <a:r>
              <a:rPr lang="pt-PT" sz="4000" dirty="0" smtClean="0"/>
              <a:t>Análise de metodologia, modos de entrevista e soluções tecnológicas para preparação de um Inquérito ao Uso do Tempo</a:t>
            </a:r>
          </a:p>
          <a:p>
            <a:pPr marL="457200" lvl="1" indent="-457200">
              <a:lnSpc>
                <a:spcPct val="150000"/>
              </a:lnSpc>
              <a:buFont typeface="Symbol" pitchFamily="18" charset="2"/>
              <a:buChar char="-"/>
            </a:pPr>
            <a:r>
              <a:rPr lang="pt-PT" sz="4000" b="1" dirty="0" smtClean="0"/>
              <a:t>Resultados esperados</a:t>
            </a:r>
          </a:p>
          <a:p>
            <a:pPr marL="457200" lvl="1" indent="-457200">
              <a:lnSpc>
                <a:spcPct val="150000"/>
              </a:lnSpc>
              <a:buFont typeface="Symbol" pitchFamily="18" charset="2"/>
              <a:buChar char="-"/>
            </a:pPr>
            <a:r>
              <a:rPr lang="pt-PT" sz="4000" b="1" dirty="0" smtClean="0"/>
              <a:t>Calendário</a:t>
            </a:r>
          </a:p>
          <a:p>
            <a:pPr lvl="1">
              <a:lnSpc>
                <a:spcPct val="150000"/>
              </a:lnSpc>
              <a:buFont typeface="Symbol" pitchFamily="18" charset="2"/>
              <a:buChar char="-"/>
            </a:pPr>
            <a:endParaRPr lang="pt-PT" sz="4000" dirty="0" smtClean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897086" y="3396340"/>
            <a:ext cx="0" cy="7032171"/>
          </a:xfrm>
          <a:prstGeom prst="line">
            <a:avLst/>
          </a:prstGeom>
          <a:ln w="38100">
            <a:solidFill>
              <a:srgbClr val="0F3C74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048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260386" y="387014"/>
            <a:ext cx="21861705" cy="1661993"/>
          </a:xfrm>
        </p:spPr>
        <p:txBody>
          <a:bodyPr/>
          <a:lstStyle/>
          <a:p>
            <a:r>
              <a:rPr lang="pt-PT" sz="5400" dirty="0" smtClean="0"/>
              <a:t>Base de dados de Género no Portal do INE: desafios e necessidades de informação</a:t>
            </a:r>
            <a:endParaRPr lang="en-GB" sz="54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023258" y="2416629"/>
            <a:ext cx="4876800" cy="944879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r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PT" sz="4000" b="1" kern="0" cap="small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Estrutura atual</a:t>
            </a:r>
          </a:p>
          <a:p>
            <a:pPr marR="0" lvl="0" algn="just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endParaRPr lang="pt-PT" sz="4000" b="1" kern="0" cap="small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endParaRPr lang="pt-PT" sz="4000" b="1" kern="0" cap="small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endParaRPr lang="pt-PT" sz="4000" b="1" kern="0" cap="small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endParaRPr lang="pt-PT" sz="4000" b="1" kern="0" cap="small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endParaRPr lang="pt-PT" sz="4000" b="1" kern="0" cap="small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endParaRPr lang="pt-PT" sz="4000" b="1" kern="0" cap="small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endParaRPr lang="pt-PT" sz="4000" b="1" kern="0" cap="small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endParaRPr lang="pt-PT" sz="4000" b="1" kern="0" cap="small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endParaRPr lang="pt-PT" sz="4000" b="1" kern="0" cap="small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R="0" lvl="0" algn="r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endParaRPr lang="pt-PT" sz="4000" b="1" kern="0" cap="small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R="0" lvl="0" algn="r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endParaRPr lang="pt-PT" sz="4000" b="1" kern="0" cap="small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R="0" lvl="0" algn="r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endParaRPr lang="pt-PT" sz="4000" b="1" kern="0" cap="small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R="0" lvl="0" algn="r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PT" sz="4000" b="1" kern="0" cap="small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Necessidades de Informação</a:t>
            </a:r>
          </a:p>
          <a:p>
            <a:pPr marR="0" lvl="0" algn="r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PT" sz="4000" b="1" kern="0" cap="small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Estatística oficial</a:t>
            </a:r>
          </a:p>
          <a:p>
            <a:pPr marR="0" lvl="0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PT" sz="4000" kern="0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	</a:t>
            </a:r>
            <a:endParaRPr kumimoji="0" lang="pt-PT" sz="4000" b="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6762380" y="2457784"/>
            <a:ext cx="0" cy="9396000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7799237" y="2481943"/>
            <a:ext cx="15082533" cy="629193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just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PT" sz="4000" b="1" kern="0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10 temáticas (378 indicadores):</a:t>
            </a:r>
          </a:p>
          <a:p>
            <a:pPr lvl="1"/>
            <a:r>
              <a:rPr lang="pt-PT" sz="3600" dirty="0" smtClean="0">
                <a:solidFill>
                  <a:srgbClr val="0F3C74"/>
                </a:solidFill>
              </a:rPr>
              <a:t>Atividade, emprego, desemprego</a:t>
            </a:r>
          </a:p>
          <a:p>
            <a:pPr lvl="1"/>
            <a:r>
              <a:rPr lang="pt-PT" sz="3600" dirty="0" smtClean="0">
                <a:solidFill>
                  <a:srgbClr val="0F3C74"/>
                </a:solidFill>
              </a:rPr>
              <a:t>Conciliação trabalho-vida familiar</a:t>
            </a:r>
          </a:p>
          <a:p>
            <a:pPr lvl="1"/>
            <a:r>
              <a:rPr lang="pt-PT" sz="3600" dirty="0" smtClean="0">
                <a:solidFill>
                  <a:srgbClr val="0F3C74"/>
                </a:solidFill>
              </a:rPr>
              <a:t>Crime e violência</a:t>
            </a:r>
          </a:p>
          <a:p>
            <a:pPr lvl="1"/>
            <a:r>
              <a:rPr lang="pt-PT" sz="3600" dirty="0" smtClean="0">
                <a:solidFill>
                  <a:srgbClr val="0F3C74"/>
                </a:solidFill>
              </a:rPr>
              <a:t>Decisão</a:t>
            </a:r>
          </a:p>
          <a:p>
            <a:pPr lvl="1"/>
            <a:r>
              <a:rPr lang="pt-PT" sz="3600" dirty="0" smtClean="0">
                <a:solidFill>
                  <a:srgbClr val="0F3C74"/>
                </a:solidFill>
              </a:rPr>
              <a:t>Desporto e lazer</a:t>
            </a:r>
          </a:p>
          <a:p>
            <a:pPr lvl="1"/>
            <a:r>
              <a:rPr lang="pt-PT" sz="3600" dirty="0" smtClean="0">
                <a:solidFill>
                  <a:srgbClr val="0F3C74"/>
                </a:solidFill>
              </a:rPr>
              <a:t>Educação e formação</a:t>
            </a:r>
          </a:p>
          <a:p>
            <a:pPr lvl="1"/>
            <a:r>
              <a:rPr lang="pt-PT" sz="3600" dirty="0" smtClean="0">
                <a:solidFill>
                  <a:srgbClr val="0F3C74"/>
                </a:solidFill>
              </a:rPr>
              <a:t>Família</a:t>
            </a:r>
          </a:p>
          <a:p>
            <a:pPr lvl="1"/>
            <a:r>
              <a:rPr lang="pt-PT" sz="3600" dirty="0" smtClean="0">
                <a:solidFill>
                  <a:srgbClr val="0F3C74"/>
                </a:solidFill>
              </a:rPr>
              <a:t>População</a:t>
            </a:r>
          </a:p>
          <a:p>
            <a:pPr lvl="1"/>
            <a:r>
              <a:rPr lang="pt-PT" sz="3600" dirty="0" smtClean="0">
                <a:solidFill>
                  <a:srgbClr val="0F3C74"/>
                </a:solidFill>
              </a:rPr>
              <a:t>Proteção e inclusão social</a:t>
            </a:r>
          </a:p>
          <a:p>
            <a:pPr lvl="1"/>
            <a:r>
              <a:rPr lang="pt-PT" sz="3600" dirty="0" smtClean="0">
                <a:solidFill>
                  <a:srgbClr val="0F3C74"/>
                </a:solidFill>
              </a:rPr>
              <a:t>Saúde</a:t>
            </a:r>
            <a:r>
              <a:rPr lang="pt-PT" sz="4000" kern="0" dirty="0" smtClean="0">
                <a:solidFill>
                  <a:srgbClr val="0F3C74"/>
                </a:solidFill>
                <a:cs typeface="Arial" pitchFamily="34" charset="0"/>
              </a:rPr>
              <a:t>	</a:t>
            </a:r>
            <a:endParaRPr kumimoji="0" lang="pt-PT" sz="4000" b="0" i="0" u="none" strike="noStrike" kern="0" cap="none" spc="0" normalizeH="0" baseline="0" dirty="0">
              <a:ln>
                <a:noFill/>
              </a:ln>
              <a:solidFill>
                <a:srgbClr val="0F3C74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795375" y="9331248"/>
            <a:ext cx="15062772" cy="28620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pt-PT" b="1" dirty="0" smtClean="0">
                <a:solidFill>
                  <a:srgbClr val="0F3C74"/>
                </a:solidFill>
              </a:rPr>
              <a:t>Duas lacunas em particular:</a:t>
            </a:r>
          </a:p>
          <a:p>
            <a:pPr lvl="0" defTabSz="892175"/>
            <a:r>
              <a:rPr lang="pt-PT" sz="3600" dirty="0" smtClean="0">
                <a:solidFill>
                  <a:srgbClr val="0F3C74"/>
                </a:solidFill>
              </a:rPr>
              <a:t>	Indicadores compreensivos da </a:t>
            </a:r>
            <a:r>
              <a:rPr lang="pt-PT" sz="3600" u="sng" dirty="0" smtClean="0">
                <a:solidFill>
                  <a:srgbClr val="0F3C74"/>
                </a:solidFill>
              </a:rPr>
              <a:t>baixa taxa de fecundidade </a:t>
            </a:r>
            <a:r>
              <a:rPr lang="pt-PT" sz="3600" dirty="0" smtClean="0">
                <a:solidFill>
                  <a:srgbClr val="0F3C74"/>
                </a:solidFill>
              </a:rPr>
              <a:t>em 	Portugal;</a:t>
            </a:r>
          </a:p>
          <a:p>
            <a:pPr lvl="0" defTabSz="892175"/>
            <a:r>
              <a:rPr lang="pt-PT" sz="3600" dirty="0" smtClean="0">
                <a:solidFill>
                  <a:srgbClr val="0F3C74"/>
                </a:solidFill>
              </a:rPr>
              <a:t>	Distribuição dos </a:t>
            </a:r>
            <a:r>
              <a:rPr lang="pt-PT" u="sng" dirty="0" smtClean="0">
                <a:solidFill>
                  <a:srgbClr val="0F3C74"/>
                </a:solidFill>
              </a:rPr>
              <a:t>usos do tempo </a:t>
            </a:r>
            <a:r>
              <a:rPr lang="pt-PT" dirty="0" smtClean="0">
                <a:solidFill>
                  <a:srgbClr val="0F3C74"/>
                </a:solidFill>
              </a:rPr>
              <a:t>de homens e mulheres</a:t>
            </a:r>
          </a:p>
          <a:p>
            <a:pPr lvl="0" defTabSz="892175"/>
            <a:r>
              <a:rPr lang="pt-PT" dirty="0" smtClean="0">
                <a:solidFill>
                  <a:srgbClr val="0F3C74"/>
                </a:solidFill>
              </a:rPr>
              <a:t> </a:t>
            </a:r>
            <a:endParaRPr lang="pt-PT" dirty="0">
              <a:solidFill>
                <a:srgbClr val="0F3C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2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260386" y="802512"/>
            <a:ext cx="21861705" cy="830997"/>
          </a:xfrm>
        </p:spPr>
        <p:txBody>
          <a:bodyPr/>
          <a:lstStyle/>
          <a:p>
            <a:r>
              <a:rPr lang="pt-PT" sz="5400" dirty="0" smtClean="0"/>
              <a:t>Projeto “Sistema Estatístico Nacional sobre Igualdade de Género”</a:t>
            </a:r>
            <a:endParaRPr lang="en-GB" sz="54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31371" y="2416628"/>
            <a:ext cx="6814457" cy="986245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0" indent="-742950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pt-PT" sz="4000" b="1" kern="0" cap="small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Revisão do Dossier de Género</a:t>
            </a:r>
          </a:p>
          <a:p>
            <a:pPr marL="742950" marR="0" lvl="0" indent="-742950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PT" sz="4000" b="1" kern="0" cap="small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PT" sz="3600" kern="0" cap="small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(Portugal + Igual)</a:t>
            </a:r>
          </a:p>
          <a:p>
            <a:pPr marL="742950" marR="0" lvl="0" indent="-742950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endParaRPr lang="pt-PT" sz="4000" b="1" kern="0" cap="small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742950" marR="0" lvl="0" indent="-742950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endParaRPr lang="pt-PT" sz="4000" b="1" kern="0" cap="small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742950" marR="0" lvl="0" indent="-742950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endParaRPr lang="pt-PT" sz="4000" b="1" kern="0" cap="small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742950" marR="0" lvl="0" indent="-742950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lang="pt-PT" sz="4000" b="1" kern="0" cap="small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Desenho e Implementação do Inquérito à Fecundidade</a:t>
            </a:r>
          </a:p>
          <a:p>
            <a:pPr marL="742950" marR="0" lvl="0" indent="-742950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endParaRPr lang="pt-PT" sz="4000" b="1" kern="0" cap="small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742950" marR="0" lvl="0" indent="-742950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endParaRPr lang="pt-PT" sz="4000" b="1" kern="0" cap="small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742950" marR="0" lvl="0" indent="-742950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endParaRPr lang="pt-PT" sz="4000" b="1" kern="0" cap="small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742950" marR="0" lvl="0" indent="-742950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lang="pt-PT" sz="4000" b="1" kern="0" cap="small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Análise de metodologia, modos de entrevista e soluções tecnológicas para preparação de IUT</a:t>
            </a:r>
          </a:p>
          <a:p>
            <a:pPr marL="742950" marR="0" lvl="0" indent="-742950" algn="r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endParaRPr lang="pt-PT" sz="4000" b="1" kern="0" cap="small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742950" marR="0" lvl="0" indent="-742950" algn="r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endParaRPr lang="pt-PT" sz="4000" b="1" kern="0" cap="small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742950" marR="0" lvl="0" indent="-742950" algn="r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endParaRPr lang="pt-PT" sz="4000" b="1" kern="0" cap="small" dirty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R="0" lvl="0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PT" sz="4000" kern="0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	</a:t>
            </a:r>
            <a:endParaRPr kumimoji="0" lang="pt-PT" sz="4000" b="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7611449" y="2457784"/>
            <a:ext cx="0" cy="9540000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8038716" y="2481943"/>
            <a:ext cx="15605055" cy="26561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just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pt-PT" sz="3600" b="0" i="0" u="none" strike="noStrike" kern="0" cap="none" spc="0" normalizeH="0" baseline="0" dirty="0" smtClean="0">
                <a:ln>
                  <a:noFill/>
                </a:ln>
                <a:solidFill>
                  <a:srgbClr val="0F3C74"/>
                </a:solidFill>
                <a:effectLst/>
                <a:uLnTx/>
                <a:uFillTx/>
                <a:cs typeface="Arial" pitchFamily="34" charset="0"/>
              </a:rPr>
              <a:t>Identificação de indicadores</a:t>
            </a:r>
            <a:r>
              <a:rPr kumimoji="0" lang="pt-PT" sz="3600" b="0" i="0" u="none" strike="noStrike" kern="0" cap="none" spc="0" normalizeH="0" dirty="0" smtClean="0">
                <a:ln>
                  <a:noFill/>
                </a:ln>
                <a:solidFill>
                  <a:srgbClr val="0F3C74"/>
                </a:solidFill>
                <a:effectLst/>
                <a:uLnTx/>
                <a:uFillTx/>
                <a:cs typeface="Arial" pitchFamily="34" charset="0"/>
              </a:rPr>
              <a:t> a serem incluídos na BDG;</a:t>
            </a:r>
          </a:p>
          <a:p>
            <a:pPr marR="0" lvl="0" algn="just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PT" sz="3600" kern="0" baseline="0" dirty="0" smtClean="0">
                <a:solidFill>
                  <a:srgbClr val="0F3C74"/>
                </a:solidFill>
                <a:cs typeface="Arial" pitchFamily="34" charset="0"/>
              </a:rPr>
              <a:t>Exclusão</a:t>
            </a:r>
            <a:r>
              <a:rPr lang="pt-PT" sz="3600" kern="0" dirty="0" smtClean="0">
                <a:solidFill>
                  <a:srgbClr val="0F3C74"/>
                </a:solidFill>
                <a:cs typeface="Arial" pitchFamily="34" charset="0"/>
              </a:rPr>
              <a:t> de indicadores redundantes;</a:t>
            </a:r>
          </a:p>
          <a:p>
            <a:pPr marR="0" lvl="0" algn="just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pt-PT" sz="3600" b="0" i="0" u="none" strike="noStrike" kern="0" cap="none" spc="0" normalizeH="0" baseline="0" dirty="0" smtClean="0">
                <a:ln>
                  <a:noFill/>
                </a:ln>
                <a:solidFill>
                  <a:srgbClr val="0F3C74"/>
                </a:solidFill>
                <a:effectLst/>
                <a:uLnTx/>
                <a:uFillTx/>
                <a:cs typeface="Arial" pitchFamily="34" charset="0"/>
              </a:rPr>
              <a:t>Identificação e colmatação de lacunas (áreas</a:t>
            </a:r>
            <a:r>
              <a:rPr kumimoji="0" lang="pt-PT" sz="3600" b="0" i="0" u="none" strike="noStrike" kern="0" cap="none" spc="0" normalizeH="0" dirty="0" smtClean="0">
                <a:ln>
                  <a:noFill/>
                </a:ln>
                <a:solidFill>
                  <a:srgbClr val="0F3C74"/>
                </a:solidFill>
                <a:effectLst/>
                <a:uLnTx/>
                <a:uFillTx/>
                <a:cs typeface="Arial" pitchFamily="34" charset="0"/>
              </a:rPr>
              <a:t> estatísticas e </a:t>
            </a:r>
            <a:r>
              <a:rPr kumimoji="0" lang="pt-PT" sz="3600" b="0" i="0" u="none" strike="noStrike" kern="0" cap="none" spc="0" normalizeH="0" baseline="0" dirty="0" smtClean="0">
                <a:ln>
                  <a:noFill/>
                </a:ln>
                <a:solidFill>
                  <a:srgbClr val="0F3C74"/>
                </a:solidFill>
                <a:effectLst/>
                <a:uLnTx/>
                <a:uFillTx/>
                <a:cs typeface="Arial" pitchFamily="34" charset="0"/>
              </a:rPr>
              <a:t>geografia</a:t>
            </a:r>
            <a:r>
              <a:rPr lang="pt-PT" sz="3600" kern="0" dirty="0" smtClean="0">
                <a:solidFill>
                  <a:srgbClr val="0F3C74"/>
                </a:solidFill>
                <a:cs typeface="Arial" pitchFamily="34" charset="0"/>
              </a:rPr>
              <a:t>)</a:t>
            </a:r>
            <a:r>
              <a:rPr kumimoji="0" lang="pt-PT" sz="3600" b="0" i="0" u="none" strike="noStrike" kern="0" cap="none" spc="0" normalizeH="0" dirty="0" smtClean="0">
                <a:ln>
                  <a:noFill/>
                </a:ln>
                <a:solidFill>
                  <a:srgbClr val="0F3C74"/>
                </a:solidFill>
                <a:effectLst/>
                <a:uLnTx/>
                <a:uFillTx/>
                <a:cs typeface="Arial" pitchFamily="34" charset="0"/>
              </a:rPr>
              <a:t>;</a:t>
            </a:r>
          </a:p>
          <a:p>
            <a:pPr marR="0" lvl="0" algn="just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PT" sz="3600" kern="0" dirty="0" smtClean="0">
                <a:solidFill>
                  <a:srgbClr val="0F3C74"/>
                </a:solidFill>
                <a:cs typeface="Arial" pitchFamily="34" charset="0"/>
              </a:rPr>
              <a:t>Novo </a:t>
            </a:r>
            <a:r>
              <a:rPr lang="pt-PT" sz="3600" i="1" kern="0" dirty="0" smtClean="0">
                <a:solidFill>
                  <a:srgbClr val="0F3C74"/>
                </a:solidFill>
                <a:cs typeface="Arial" pitchFamily="34" charset="0"/>
              </a:rPr>
              <a:t>layout</a:t>
            </a:r>
            <a:r>
              <a:rPr lang="pt-PT" sz="3600" kern="0" dirty="0" smtClean="0">
                <a:solidFill>
                  <a:srgbClr val="0F3C74"/>
                </a:solidFill>
                <a:cs typeface="Arial" pitchFamily="34" charset="0"/>
              </a:rPr>
              <a:t> do Dossier de Género.</a:t>
            </a:r>
            <a:endParaRPr kumimoji="0" lang="pt-PT" sz="3600" b="0" i="0" u="none" strike="noStrike" kern="0" cap="none" spc="0" normalizeH="0" baseline="0" dirty="0">
              <a:ln>
                <a:noFill/>
              </a:ln>
              <a:solidFill>
                <a:srgbClr val="0F3C74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21940" y="9004684"/>
            <a:ext cx="15584610" cy="286168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pt-PT" dirty="0" smtClean="0">
                <a:solidFill>
                  <a:srgbClr val="0F3C74"/>
                </a:solidFill>
              </a:rPr>
              <a:t>Informação de natureza multidimensional e com grande potencial analítico.</a:t>
            </a:r>
          </a:p>
          <a:p>
            <a:pPr lvl="0"/>
            <a:r>
              <a:rPr lang="pt-PT" dirty="0" smtClean="0">
                <a:solidFill>
                  <a:srgbClr val="0F3C74"/>
                </a:solidFill>
              </a:rPr>
              <a:t>Cooperação com Statistics </a:t>
            </a:r>
            <a:r>
              <a:rPr lang="pt-PT" dirty="0" err="1" smtClean="0">
                <a:solidFill>
                  <a:srgbClr val="0F3C74"/>
                </a:solidFill>
              </a:rPr>
              <a:t>Norway</a:t>
            </a:r>
            <a:r>
              <a:rPr lang="pt-PT" dirty="0" smtClean="0">
                <a:solidFill>
                  <a:srgbClr val="0F3C74"/>
                </a:solidFill>
              </a:rPr>
              <a:t> para avaliação de metodologia, modos de entrevista e soluções tecnológicas com vista à melhoria de taxas de resposta e redução de custos de realização do </a:t>
            </a:r>
            <a:r>
              <a:rPr lang="pt-PT" i="1" dirty="0" err="1" smtClean="0">
                <a:solidFill>
                  <a:srgbClr val="0F3C74"/>
                </a:solidFill>
              </a:rPr>
              <a:t>Harmonized</a:t>
            </a:r>
            <a:r>
              <a:rPr lang="pt-PT" i="1" dirty="0" smtClean="0">
                <a:solidFill>
                  <a:srgbClr val="0F3C74"/>
                </a:solidFill>
              </a:rPr>
              <a:t> </a:t>
            </a:r>
            <a:r>
              <a:rPr lang="pt-PT" i="1" dirty="0" err="1" smtClean="0">
                <a:solidFill>
                  <a:srgbClr val="0F3C74"/>
                </a:solidFill>
              </a:rPr>
              <a:t>European</a:t>
            </a:r>
            <a:r>
              <a:rPr lang="pt-PT" i="1" dirty="0" smtClean="0">
                <a:solidFill>
                  <a:srgbClr val="0F3C74"/>
                </a:solidFill>
              </a:rPr>
              <a:t> Time Use </a:t>
            </a:r>
            <a:r>
              <a:rPr lang="pt-PT" i="1" dirty="0" err="1" smtClean="0">
                <a:solidFill>
                  <a:srgbClr val="0F3C74"/>
                </a:solidFill>
              </a:rPr>
              <a:t>Survey</a:t>
            </a:r>
            <a:r>
              <a:rPr lang="pt-PT" dirty="0" smtClean="0">
                <a:solidFill>
                  <a:srgbClr val="0F3C74"/>
                </a:solidFill>
              </a:rPr>
              <a:t>. </a:t>
            </a:r>
            <a:endParaRPr lang="pt-PT" dirty="0">
              <a:solidFill>
                <a:srgbClr val="0F3C74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8060490" y="5747597"/>
            <a:ext cx="15605055" cy="26344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just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pt-PT" sz="3600" b="0" i="0" u="none" strike="noStrike" kern="0" cap="none" spc="0" normalizeH="0" baseline="0" dirty="0" smtClean="0">
                <a:ln>
                  <a:noFill/>
                </a:ln>
                <a:solidFill>
                  <a:srgbClr val="0F3C74"/>
                </a:solidFill>
                <a:effectLst/>
                <a:uLnTx/>
                <a:uFillTx/>
                <a:cs typeface="Arial" pitchFamily="34" charset="0"/>
              </a:rPr>
              <a:t>O que influencia as decisões individuais de mulheres e homens</a:t>
            </a:r>
            <a:r>
              <a:rPr kumimoji="0" lang="pt-PT" sz="3600" b="0" i="0" u="none" strike="noStrike" kern="0" cap="none" spc="0" normalizeH="0" dirty="0" smtClean="0">
                <a:ln>
                  <a:noFill/>
                </a:ln>
                <a:solidFill>
                  <a:srgbClr val="0F3C74"/>
                </a:solidFill>
                <a:effectLst/>
                <a:uLnTx/>
                <a:uFillTx/>
                <a:cs typeface="Arial" pitchFamily="34" charset="0"/>
              </a:rPr>
              <a:t> em matéria de fecundidade?</a:t>
            </a:r>
          </a:p>
          <a:p>
            <a:pPr marR="0" lvl="0" algn="just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PT" sz="3600" kern="0" baseline="0" dirty="0" smtClean="0">
                <a:solidFill>
                  <a:srgbClr val="0F3C74"/>
                </a:solidFill>
                <a:cs typeface="Arial" pitchFamily="34" charset="0"/>
              </a:rPr>
              <a:t>Que</a:t>
            </a:r>
            <a:r>
              <a:rPr lang="pt-PT" sz="3600" kern="0" dirty="0" smtClean="0">
                <a:solidFill>
                  <a:srgbClr val="0F3C74"/>
                </a:solidFill>
                <a:cs typeface="Arial" pitchFamily="34" charset="0"/>
              </a:rPr>
              <a:t> condições são favoráveis ao aumento da fecundidade?</a:t>
            </a:r>
          </a:p>
          <a:p>
            <a:pPr marR="0" lvl="0" algn="just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pt-PT" sz="3600" b="0" i="0" u="none" strike="noStrike" kern="0" cap="none" spc="0" normalizeH="0" baseline="0" dirty="0" smtClean="0">
                <a:ln>
                  <a:noFill/>
                </a:ln>
                <a:solidFill>
                  <a:srgbClr val="0F3C74"/>
                </a:solidFill>
                <a:effectLst/>
                <a:uLnTx/>
                <a:uFillTx/>
                <a:cs typeface="Arial" pitchFamily="34" charset="0"/>
              </a:rPr>
              <a:t>Dificuldades sentidas pelas mulheres que limitam as suas escolhas.</a:t>
            </a:r>
            <a:endParaRPr kumimoji="0" lang="pt-PT" sz="3600" b="0" i="0" u="none" strike="noStrike" kern="0" cap="none" spc="0" normalizeH="0" baseline="0" dirty="0">
              <a:ln>
                <a:noFill/>
              </a:ln>
              <a:solidFill>
                <a:srgbClr val="0F3C74"/>
              </a:solidFill>
              <a:effectLst/>
              <a:uLnTx/>
              <a:uFillTx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2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260386" y="802512"/>
            <a:ext cx="21861705" cy="830997"/>
          </a:xfrm>
        </p:spPr>
        <p:txBody>
          <a:bodyPr/>
          <a:lstStyle/>
          <a:p>
            <a:r>
              <a:rPr lang="pt-PT" sz="5400" dirty="0" smtClean="0"/>
              <a:t>Resultados esperados</a:t>
            </a:r>
            <a:endParaRPr lang="en-GB" sz="54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372286"/>
              </p:ext>
            </p:extLst>
          </p:nvPr>
        </p:nvGraphicFramePr>
        <p:xfrm>
          <a:off x="1611085" y="2288314"/>
          <a:ext cx="21205372" cy="9315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1086"/>
                <a:gridCol w="15784286"/>
              </a:tblGrid>
              <a:tr h="3105286">
                <a:tc>
                  <a:txBody>
                    <a:bodyPr/>
                    <a:lstStyle/>
                    <a:p>
                      <a:pPr marL="0" marR="0" lvl="0" indent="0" algn="l" defTabSz="18285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3600" b="1" kern="0" cap="small" dirty="0" smtClean="0">
                          <a:solidFill>
                            <a:srgbClr val="1F497D"/>
                          </a:solidFill>
                          <a:latin typeface="Arial" pitchFamily="34" charset="0"/>
                          <a:cs typeface="Arial" pitchFamily="34" charset="0"/>
                        </a:rPr>
                        <a:t>Revisão do Dossier de Género</a:t>
                      </a:r>
                    </a:p>
                    <a:p>
                      <a:endParaRPr lang="pt-PT" dirty="0">
                        <a:solidFill>
                          <a:srgbClr val="0F3C74"/>
                        </a:solidFill>
                      </a:endParaRP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pt-PT" b="0" dirty="0" smtClean="0">
                          <a:solidFill>
                            <a:srgbClr val="0F3C74"/>
                          </a:solidFill>
                        </a:rPr>
                        <a:t>BDG </a:t>
                      </a:r>
                      <a:r>
                        <a:rPr lang="pt-PT" b="0" baseline="0" dirty="0" smtClean="0">
                          <a:solidFill>
                            <a:srgbClr val="0F3C74"/>
                          </a:solidFill>
                        </a:rPr>
                        <a:t>do </a:t>
                      </a:r>
                      <a:r>
                        <a:rPr lang="pt-PT" b="0" dirty="0" smtClean="0">
                          <a:solidFill>
                            <a:srgbClr val="0F3C74"/>
                          </a:solidFill>
                        </a:rPr>
                        <a:t>Sistema Estatístico Nacional revista </a:t>
                      </a:r>
                      <a:r>
                        <a:rPr lang="pt-PT" b="0" baseline="0" dirty="0" smtClean="0">
                          <a:solidFill>
                            <a:srgbClr val="0F3C74"/>
                          </a:solidFill>
                        </a:rPr>
                        <a:t>e atualizada, com mapeamento de dados da igualdade entre mulheres e homens.</a:t>
                      </a:r>
                      <a:endParaRPr lang="pt-PT" b="0" dirty="0">
                        <a:solidFill>
                          <a:srgbClr val="0F3C74"/>
                        </a:solidFill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05286">
                <a:tc>
                  <a:txBody>
                    <a:bodyPr/>
                    <a:lstStyle/>
                    <a:p>
                      <a:pPr marL="0" marR="0" lvl="0" indent="0" algn="l" defTabSz="18285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3600" b="1" kern="0" cap="small" dirty="0" smtClean="0">
                          <a:solidFill>
                            <a:srgbClr val="1F497D"/>
                          </a:solidFill>
                          <a:latin typeface="Arial" pitchFamily="34" charset="0"/>
                          <a:cs typeface="Arial" pitchFamily="34" charset="0"/>
                        </a:rPr>
                        <a:t>Desenho e Implementação do Inquérito à Fecundidade</a:t>
                      </a:r>
                    </a:p>
                    <a:p>
                      <a:endParaRPr lang="pt-PT" dirty="0">
                        <a:solidFill>
                          <a:srgbClr val="0F3C74"/>
                        </a:solidFill>
                      </a:endParaRP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pt-PT" b="0" dirty="0" smtClean="0">
                          <a:solidFill>
                            <a:srgbClr val="0F3C74"/>
                          </a:solidFill>
                        </a:rPr>
                        <a:t>Indicadores sobre as </a:t>
                      </a:r>
                      <a:r>
                        <a:rPr lang="pt-PT" b="0" baseline="0" dirty="0" smtClean="0">
                          <a:solidFill>
                            <a:srgbClr val="0F3C74"/>
                          </a:solidFill>
                        </a:rPr>
                        <a:t>condições, problemas e expectativas de mulheres e homens em relação à parentalidade que ajudem a explicar as baixas taxas de fecundidade em Portugal.</a:t>
                      </a:r>
                      <a:endParaRPr lang="pt-PT" b="0" dirty="0">
                        <a:solidFill>
                          <a:srgbClr val="0F3C74"/>
                        </a:solidFill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05286">
                <a:tc>
                  <a:txBody>
                    <a:bodyPr/>
                    <a:lstStyle/>
                    <a:p>
                      <a:pPr marL="0" marR="0" lvl="0" indent="0" algn="l" defTabSz="18285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3600" b="1" kern="0" cap="small" dirty="0" smtClean="0">
                          <a:solidFill>
                            <a:srgbClr val="1F497D"/>
                          </a:solidFill>
                          <a:latin typeface="Arial" pitchFamily="34" charset="0"/>
                          <a:cs typeface="Arial" pitchFamily="34" charset="0"/>
                        </a:rPr>
                        <a:t>Análise de metodologia, modos de entrevista e soluções tecnológicas para preparação de IUT</a:t>
                      </a: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pt-PT" b="0" dirty="0" smtClean="0">
                          <a:solidFill>
                            <a:srgbClr val="0F3C74"/>
                          </a:solidFill>
                        </a:rPr>
                        <a:t>Relatório</a:t>
                      </a:r>
                      <a:r>
                        <a:rPr lang="pt-PT" b="0" baseline="0" dirty="0" smtClean="0">
                          <a:solidFill>
                            <a:srgbClr val="0F3C74"/>
                          </a:solidFill>
                        </a:rPr>
                        <a:t> sobre metodologia e modos de recolha mais apropriados, com enfoque no modo WEB, para um futuro IUT em Portugal e na Noruega.</a:t>
                      </a:r>
                      <a:endParaRPr lang="pt-PT" b="0" dirty="0">
                        <a:solidFill>
                          <a:srgbClr val="0F3C74"/>
                        </a:solidFill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5370629" y="12736286"/>
          <a:ext cx="208280" cy="639953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57150" cmpd="sng">
                      <a:solidFill>
                        <a:srgbClr val="0F3C74"/>
                      </a:solidFill>
                      <a:prstDash val="solid"/>
                    </a:lnL>
                    <a:lnR w="57150" cmpd="sng">
                      <a:solidFill>
                        <a:srgbClr val="0F3C74"/>
                      </a:solidFill>
                      <a:prstDash val="solid"/>
                    </a:lnR>
                    <a:lnT w="57150" cmpd="sng">
                      <a:solidFill>
                        <a:srgbClr val="0F3C74"/>
                      </a:solidFill>
                      <a:prstDash val="solid"/>
                    </a:lnT>
                    <a:lnB w="57150" cmpd="sng">
                      <a:solidFill>
                        <a:srgbClr val="0F3C74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62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107986" y="867826"/>
            <a:ext cx="21861705" cy="830997"/>
          </a:xfrm>
        </p:spPr>
        <p:txBody>
          <a:bodyPr/>
          <a:lstStyle/>
          <a:p>
            <a:r>
              <a:rPr lang="pt-PT" sz="5400" dirty="0" smtClean="0"/>
              <a:t>Calendário</a:t>
            </a:r>
            <a:endParaRPr lang="en-GB" sz="54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521177"/>
              </p:ext>
            </p:extLst>
          </p:nvPr>
        </p:nvGraphicFramePr>
        <p:xfrm>
          <a:off x="1480459" y="2266543"/>
          <a:ext cx="21205372" cy="9294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59886"/>
                <a:gridCol w="5290458"/>
                <a:gridCol w="4855028"/>
              </a:tblGrid>
              <a:tr h="2323522">
                <a:tc>
                  <a:txBody>
                    <a:bodyPr/>
                    <a:lstStyle/>
                    <a:p>
                      <a:endParaRPr lang="pt-PT" dirty="0">
                        <a:solidFill>
                          <a:srgbClr val="0F3C74"/>
                        </a:solidFill>
                      </a:endParaRP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pt-PT" b="1" cap="small" baseline="0" dirty="0" smtClean="0">
                          <a:solidFill>
                            <a:srgbClr val="0F3C74"/>
                          </a:solidFill>
                        </a:rPr>
                        <a:t>Início previsto</a:t>
                      </a:r>
                      <a:endParaRPr lang="pt-PT" b="1" cap="small" baseline="0" dirty="0">
                        <a:solidFill>
                          <a:srgbClr val="0F3C74"/>
                        </a:solidFill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14263" marR="0" lvl="1" indent="0" algn="l" defTabSz="18285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b="0" cap="small" baseline="0" dirty="0" smtClean="0">
                        <a:solidFill>
                          <a:srgbClr val="0F3C74"/>
                        </a:solidFill>
                      </a:endParaRPr>
                    </a:p>
                    <a:p>
                      <a:pPr marL="914263" marR="0" lvl="1" indent="0" algn="l" defTabSz="18285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b="1" cap="small" baseline="0" dirty="0" smtClean="0">
                          <a:solidFill>
                            <a:srgbClr val="0F3C74"/>
                          </a:solidFill>
                        </a:rPr>
                        <a:t>Fim previsto</a:t>
                      </a:r>
                    </a:p>
                    <a:p>
                      <a:pPr lvl="1"/>
                      <a:endParaRPr lang="pt-PT" b="0" dirty="0">
                        <a:solidFill>
                          <a:srgbClr val="0F3C74"/>
                        </a:solidFill>
                      </a:endParaRPr>
                    </a:p>
                  </a:txBody>
                  <a:tcPr anchor="ctr">
                    <a:lnB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323522">
                <a:tc>
                  <a:txBody>
                    <a:bodyPr/>
                    <a:lstStyle/>
                    <a:p>
                      <a:pPr marL="0" marR="0" lvl="0" indent="0" algn="l" defTabSz="18285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3600" b="1" kern="0" cap="small" dirty="0" smtClean="0">
                          <a:solidFill>
                            <a:srgbClr val="1F497D"/>
                          </a:solidFill>
                          <a:latin typeface="Arial" pitchFamily="34" charset="0"/>
                          <a:cs typeface="Arial" pitchFamily="34" charset="0"/>
                        </a:rPr>
                        <a:t>Revisão do Dossier de Género</a:t>
                      </a:r>
                    </a:p>
                    <a:p>
                      <a:endParaRPr lang="pt-PT" dirty="0">
                        <a:solidFill>
                          <a:srgbClr val="0F3C74"/>
                        </a:solidFill>
                      </a:endParaRP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pt-PT" b="0" dirty="0" smtClean="0">
                          <a:solidFill>
                            <a:srgbClr val="0F3C74"/>
                          </a:solidFill>
                        </a:rPr>
                        <a:t>Janeiro 2019</a:t>
                      </a:r>
                      <a:endParaRPr lang="pt-PT" b="0" dirty="0">
                        <a:solidFill>
                          <a:srgbClr val="0F3C74"/>
                        </a:solidFill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pt-PT" b="0" dirty="0" smtClean="0">
                          <a:solidFill>
                            <a:srgbClr val="0F3C74"/>
                          </a:solidFill>
                        </a:rPr>
                        <a:t>Abril 2024</a:t>
                      </a:r>
                      <a:endParaRPr lang="pt-PT" b="0" dirty="0">
                        <a:solidFill>
                          <a:srgbClr val="0F3C74"/>
                        </a:solidFill>
                      </a:endParaRPr>
                    </a:p>
                  </a:txBody>
                  <a:tcPr anchor="ctr">
                    <a:lnT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323522">
                <a:tc>
                  <a:txBody>
                    <a:bodyPr/>
                    <a:lstStyle/>
                    <a:p>
                      <a:pPr marL="0" marR="0" lvl="0" indent="0" algn="l" defTabSz="18285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3600" b="1" kern="0" cap="small" dirty="0" smtClean="0">
                          <a:solidFill>
                            <a:srgbClr val="1F497D"/>
                          </a:solidFill>
                          <a:latin typeface="Arial" pitchFamily="34" charset="0"/>
                          <a:cs typeface="Arial" pitchFamily="34" charset="0"/>
                        </a:rPr>
                        <a:t>Desenho e Implementação do Inquérito à Fecundidade</a:t>
                      </a:r>
                    </a:p>
                    <a:p>
                      <a:endParaRPr lang="pt-PT" dirty="0">
                        <a:solidFill>
                          <a:srgbClr val="0F3C74"/>
                        </a:solidFill>
                      </a:endParaRP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pt-PT" b="0" dirty="0" smtClean="0">
                          <a:solidFill>
                            <a:srgbClr val="0F3C74"/>
                          </a:solidFill>
                        </a:rPr>
                        <a:t>Janeiro 2019</a:t>
                      </a:r>
                      <a:endParaRPr lang="pt-PT" b="0" dirty="0">
                        <a:solidFill>
                          <a:srgbClr val="0F3C74"/>
                        </a:solidFill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pt-PT" b="0" dirty="0" smtClean="0">
                          <a:solidFill>
                            <a:srgbClr val="0F3C74"/>
                          </a:solidFill>
                        </a:rPr>
                        <a:t>1.º</a:t>
                      </a:r>
                      <a:r>
                        <a:rPr lang="pt-PT" b="0" baseline="0" dirty="0" smtClean="0">
                          <a:solidFill>
                            <a:srgbClr val="0F3C74"/>
                          </a:solidFill>
                        </a:rPr>
                        <a:t> Trimestre 2021</a:t>
                      </a:r>
                      <a:endParaRPr lang="pt-PT" b="0" dirty="0">
                        <a:solidFill>
                          <a:srgbClr val="0F3C74"/>
                        </a:solidFill>
                      </a:endParaRPr>
                    </a:p>
                  </a:txBody>
                  <a:tcPr anchor="ctr">
                    <a:lnT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323522">
                <a:tc>
                  <a:txBody>
                    <a:bodyPr/>
                    <a:lstStyle/>
                    <a:p>
                      <a:pPr marL="0" marR="0" lvl="0" indent="0" algn="l" defTabSz="18285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3600" b="1" kern="0" cap="small" dirty="0" smtClean="0">
                          <a:solidFill>
                            <a:srgbClr val="1F497D"/>
                          </a:solidFill>
                          <a:latin typeface="Arial" pitchFamily="34" charset="0"/>
                          <a:cs typeface="Arial" pitchFamily="34" charset="0"/>
                        </a:rPr>
                        <a:t>Análise de metodologia, modos de entrevista e soluções tecnológicas para preparação de IUT</a:t>
                      </a: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pt-PT" b="0" dirty="0" smtClean="0">
                          <a:solidFill>
                            <a:srgbClr val="0F3C74"/>
                          </a:solidFill>
                        </a:rPr>
                        <a:t>Janeiro 2020</a:t>
                      </a:r>
                      <a:endParaRPr lang="pt-PT" b="0" dirty="0">
                        <a:solidFill>
                          <a:srgbClr val="0F3C74"/>
                        </a:solidFill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pt-PT" b="0" dirty="0" smtClean="0">
                          <a:solidFill>
                            <a:srgbClr val="0F3C74"/>
                          </a:solidFill>
                        </a:rPr>
                        <a:t>Dezembro 2021</a:t>
                      </a:r>
                      <a:endParaRPr lang="pt-PT" b="0" dirty="0">
                        <a:solidFill>
                          <a:srgbClr val="0F3C74"/>
                        </a:solidFill>
                      </a:endParaRPr>
                    </a:p>
                  </a:txBody>
                  <a:tcPr anchor="ctr">
                    <a:lnT w="57150" cap="flat" cmpd="sng" algn="ctr">
                      <a:solidFill>
                        <a:srgbClr val="0F3C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5370629" y="12736286"/>
          <a:ext cx="208280" cy="639953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57150" cmpd="sng">
                      <a:solidFill>
                        <a:srgbClr val="0F3C74"/>
                      </a:solidFill>
                      <a:prstDash val="solid"/>
                    </a:lnL>
                    <a:lnR w="57150" cmpd="sng">
                      <a:solidFill>
                        <a:srgbClr val="0F3C74"/>
                      </a:solidFill>
                      <a:prstDash val="solid"/>
                    </a:lnR>
                    <a:lnT w="57150" cmpd="sng">
                      <a:solidFill>
                        <a:srgbClr val="0F3C74"/>
                      </a:solidFill>
                      <a:prstDash val="solid"/>
                    </a:lnT>
                    <a:lnB w="57150" cmpd="sng">
                      <a:solidFill>
                        <a:srgbClr val="0F3C74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62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Obrigada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www.eeagrants.org</a:t>
            </a:r>
            <a:br>
              <a:rPr lang="en-GB" dirty="0"/>
            </a:br>
            <a:r>
              <a:rPr lang="en-GB" dirty="0"/>
              <a:t>Facebook, Twitter, LinkedIn, Instagram</a:t>
            </a:r>
            <a:br>
              <a:rPr lang="en-GB" dirty="0"/>
            </a:br>
            <a:r>
              <a:rPr lang="en-GB" dirty="0"/>
              <a:t>YouTube: </a:t>
            </a:r>
            <a:r>
              <a:rPr lang="en-GB" dirty="0" err="1"/>
              <a:t>EEANorwayGrants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Mail: info-fmo@efta.int</a:t>
            </a:r>
          </a:p>
        </p:txBody>
      </p:sp>
    </p:spTree>
    <p:extLst>
      <p:ext uri="{BB962C8B-B14F-4D97-AF65-F5344CB8AC3E}">
        <p14:creationId xmlns:p14="http://schemas.microsoft.com/office/powerpoint/2010/main" val="17933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E1E1C"/>
      </a:dk2>
      <a:lt2>
        <a:srgbClr val="0573BA"/>
      </a:lt2>
      <a:accent1>
        <a:srgbClr val="0573BA"/>
      </a:accent1>
      <a:accent2>
        <a:srgbClr val="E94E2E"/>
      </a:accent2>
      <a:accent3>
        <a:srgbClr val="02AB84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gendefinert 1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PT-mal_EØSMidlene.potx" id="{2877A2A8-6D65-4BE8-A3B9-A911333E1F70}" vid="{D3D72181-B44E-471C-A438-738F633005D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PPT-mal_EØSMidlene</Template>
  <TotalTime>360</TotalTime>
  <Words>422</Words>
  <Application>Microsoft Office PowerPoint</Application>
  <PresentationFormat>Custom</PresentationFormat>
  <Paragraphs>96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Office-tema</vt:lpstr>
      <vt:lpstr>Sistema Estatístico Nacional sobre Igualdade de Género</vt:lpstr>
      <vt:lpstr>Sistema Estatístico Nacional sobre Igualdade de Género</vt:lpstr>
      <vt:lpstr>Sistema Estatístico Nacional sobre Igualdade de Género</vt:lpstr>
      <vt:lpstr>Base de dados de Género no Portal do INE: desafios e necessidades de informação</vt:lpstr>
      <vt:lpstr>Projeto “Sistema Estatístico Nacional sobre Igualdade de Género”</vt:lpstr>
      <vt:lpstr>Resultados esperados</vt:lpstr>
      <vt:lpstr>Calendário</vt:lpstr>
      <vt:lpstr>Obrigada!</vt:lpstr>
    </vt:vector>
  </TitlesOfParts>
  <Company>EFTA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WEGGERSEN Lillann</dc:creator>
  <cp:lastModifiedBy>Marco Paulo Folgado Moura</cp:lastModifiedBy>
  <cp:revision>33</cp:revision>
  <dcterms:created xsi:type="dcterms:W3CDTF">2017-06-12T12:11:38Z</dcterms:created>
  <dcterms:modified xsi:type="dcterms:W3CDTF">2020-12-15T10:39:42Z</dcterms:modified>
</cp:coreProperties>
</file>